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  <p:sldId id="275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2233"/>
    <a:srgbClr val="0B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03.11.2017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412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03.11.2017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257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03.11.2017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213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03.11.2017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210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03.11.2017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0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03.11.2017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75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03.11.2017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976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03.11.2017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13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03.11.2017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280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03.11.2017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87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03.11.2017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790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B2823-F2BA-48E8-B199-42BC54007E71}" type="datetimeFigureOut">
              <a:rPr lang="ru-RU" smtClean="0"/>
              <a:t>03.11.2017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405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predico.deex.exchang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"/>
          <a:stretch/>
        </p:blipFill>
        <p:spPr>
          <a:xfrm>
            <a:off x="-12879" y="2962141"/>
            <a:ext cx="5973548" cy="3916854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3829" y="493481"/>
            <a:ext cx="11350171" cy="124822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Decentralized financial ecosystem based on </a:t>
            </a:r>
            <a:r>
              <a:rPr lang="ru-RU" sz="3600" b="1" dirty="0" err="1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BitShares</a:t>
            </a:r>
            <a:r>
              <a:rPr lang="ru-RU" sz="3600" b="1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ru-RU" sz="3600" b="1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2.0 (</a:t>
            </a:r>
            <a:r>
              <a:rPr lang="ru-RU" sz="3600" b="1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Graphene</a:t>
            </a:r>
            <a:r>
              <a:rPr lang="ru-RU" sz="3600" b="1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) </a:t>
            </a:r>
            <a:endParaRPr lang="ru-RU" sz="3600" dirty="0">
              <a:solidFill>
                <a:schemeClr val="bg1"/>
              </a:solidFill>
              <a:latin typeface="Circe" panose="020B0502020203020203" pitchFamily="34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55" y="4346339"/>
            <a:ext cx="3634222" cy="721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98081" y="5185952"/>
            <a:ext cx="438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Circe" panose="020B0502020203020203" pitchFamily="34" charset="-52"/>
              </a:rPr>
              <a:t>www.deex.exchange</a:t>
            </a:r>
            <a:endParaRPr lang="ru-RU" sz="3600" b="1" dirty="0">
              <a:solidFill>
                <a:schemeClr val="bg1"/>
              </a:solidFill>
              <a:latin typeface="Circe" panose="020B0502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9786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940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8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991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933126"/>
            <a:ext cx="12192000" cy="38305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Become </a:t>
            </a: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the part </a:t>
            </a:r>
            <a:r>
              <a:rPr lang="en-US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of a decentralized future with DEEX</a:t>
            </a: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!</a:t>
            </a:r>
            <a:b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Contacts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:</a:t>
            </a: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www.deex.exchange</a:t>
            </a:r>
            <a:endParaRPr lang="ru-RU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+7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499</a:t>
            </a:r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3933319 </a:t>
            </a:r>
            <a:r>
              <a:rPr lang="en-US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info@deex.exchange</a:t>
            </a:r>
            <a:endParaRPr lang="ru-RU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4306"/>
            <a:ext cx="2360113" cy="4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95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2641325"/>
            <a:ext cx="12191999" cy="827624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</a:t>
            </a:r>
            <a:r>
              <a:rPr lang="en-US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ecosystem’s partners projects</a:t>
            </a:r>
            <a:endParaRPr lang="ru-RU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99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796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5502" y="705823"/>
            <a:ext cx="53364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RAZOOM</a:t>
            </a:r>
            <a:br>
              <a:rPr lang="en-US" sz="28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A </a:t>
            </a:r>
            <a:r>
              <a:rPr lang="en-US" sz="28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unique system that combines artificial intelligence and </a:t>
            </a:r>
            <a:r>
              <a:rPr lang="en-US" sz="2800" dirty="0" err="1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blockchain</a:t>
            </a:r>
            <a:r>
              <a:rPr lang="en-US" sz="28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technology.</a:t>
            </a:r>
            <a:br>
              <a:rPr lang="en-US" sz="28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https</a:t>
            </a:r>
            <a:r>
              <a:rPr lang="en-US" sz="28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://razoom.org/</a:t>
            </a:r>
            <a:endParaRPr lang="ru-RU" sz="28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4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52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363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9316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4306"/>
            <a:ext cx="2360113" cy="46875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3528" y="953003"/>
            <a:ext cx="9766718" cy="719500"/>
          </a:xfrm>
        </p:spPr>
        <p:txBody>
          <a:bodyPr anchor="ctr">
            <a:normAutofit/>
          </a:bodyPr>
          <a:lstStyle/>
          <a:p>
            <a:pPr algn="l"/>
            <a:r>
              <a:rPr lang="en-US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About DEEX</a:t>
            </a:r>
            <a:endParaRPr lang="ru-RU" sz="3200" b="1" dirty="0">
              <a:solidFill>
                <a:srgbClr val="DD2233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3568" y="1582563"/>
            <a:ext cx="9875575" cy="358253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</a:rPr>
              <a:t>A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</a:rPr>
              <a:t>currency exchange with an unprecedented level of data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</a:rPr>
              <a:t>protection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</a:rPr>
              <a:t>providing access to trading both for market professionals and ordinary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</a:rPr>
              <a:t>users;</a:t>
            </a:r>
            <a:endParaRPr lang="ru-RU" sz="2200" dirty="0">
              <a:solidFill>
                <a:schemeClr val="bg1"/>
              </a:solidFill>
              <a:latin typeface="Circe" panose="020B0502020203020203" pitchFamily="34" charset="-5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</a:rPr>
              <a:t>P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</a:rPr>
              <a:t>latform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</a:rPr>
              <a:t>for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</a:rPr>
              <a:t>safe ICO based on a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</a:rPr>
              <a:t>decentralized escrow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</a:rPr>
              <a:t>provided by DESCROW.ORG;</a:t>
            </a:r>
            <a:endParaRPr lang="en-US" sz="2200" dirty="0">
              <a:solidFill>
                <a:schemeClr val="bg1"/>
              </a:solidFill>
              <a:latin typeface="Circe" panose="020B0502020203020203" pitchFamily="34" charset="-5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</a:rPr>
              <a:t>D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</a:rPr>
              <a:t>ecentralized </a:t>
            </a:r>
            <a:r>
              <a:rPr lang="en-US" sz="2200" dirty="0" err="1" smtClean="0">
                <a:solidFill>
                  <a:schemeClr val="bg1"/>
                </a:solidFill>
                <a:latin typeface="Circe" panose="020B0502020203020203" pitchFamily="34" charset="-52"/>
              </a:rPr>
              <a:t>blockchain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</a:rPr>
              <a:t> crypto-fund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</a:rPr>
              <a:t>with the ability to issue tokens and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</a:rPr>
              <a:t>its automatically placement on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</a:rPr>
              <a:t>stock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</a:rPr>
              <a:t>exchanges;</a:t>
            </a:r>
            <a:endParaRPr lang="en-US" sz="2200" dirty="0">
              <a:solidFill>
                <a:schemeClr val="bg1"/>
              </a:solidFill>
              <a:latin typeface="Circe" panose="020B0502020203020203" pitchFamily="34" charset="-5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</a:rPr>
              <a:t>Cryptocurrency </a:t>
            </a:r>
            <a:r>
              <a:rPr lang="en-US" sz="2200" dirty="0" err="1" smtClean="0">
                <a:solidFill>
                  <a:schemeClr val="bg1"/>
                </a:solidFill>
                <a:latin typeface="Circe" panose="020B0502020203020203" pitchFamily="34" charset="-52"/>
              </a:rPr>
              <a:t>debet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</a:rPr>
              <a:t> cards;</a:t>
            </a:r>
            <a:endParaRPr lang="ru-RU" sz="2200" dirty="0" smtClean="0">
              <a:solidFill>
                <a:schemeClr val="bg1"/>
              </a:solidFill>
              <a:latin typeface="Circe" panose="020B0502020203020203" pitchFamily="34" charset="-5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</a:rPr>
              <a:t>Own agency network of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</a:rPr>
              <a:t>ATMs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</a:rPr>
              <a:t>for the purchase and sale of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</a:rPr>
              <a:t>cryptocurrency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</a:rPr>
              <a:t>for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</a:rPr>
              <a:t>fiat money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</a:rPr>
              <a:t>with the ability to work with bank cards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8192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101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62445" y="946637"/>
            <a:ext cx="9766718" cy="719500"/>
          </a:xfrm>
        </p:spPr>
        <p:txBody>
          <a:bodyPr anchor="ctr">
            <a:normAutofit/>
          </a:bodyPr>
          <a:lstStyle/>
          <a:p>
            <a:pPr algn="l"/>
            <a:r>
              <a:rPr lang="en-US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 </a:t>
            </a:r>
            <a:r>
              <a:rPr lang="en-US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tokens</a:t>
            </a:r>
            <a:endParaRPr lang="ru-RU" sz="3200" b="1" dirty="0">
              <a:solidFill>
                <a:srgbClr val="DD2233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3568" y="1582563"/>
            <a:ext cx="9875575" cy="358253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DEEX.CORE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is the basic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token which gives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the right to receive a certain share of profit from the activities of the exchange. This is a mutually beneficial and low-risk investment, the profitability of which will grow as the profitability of the project increases. The owners of the token will be entitled to a proportional share of the profit on the exchange site and from all projects that will be added in the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future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.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/>
            </a:r>
            <a:b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</a:br>
            <a:endParaRPr lang="ru-RU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DEEX.ICO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is an ICO token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which allows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to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receive profit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from the ICO without having to study the details of each individual innovation project. By purchasing a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token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you can earn revenue from all conducted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ICOs.</a:t>
            </a:r>
            <a:endParaRPr lang="ru-RU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4306"/>
            <a:ext cx="2360113" cy="4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88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68578" y="863063"/>
            <a:ext cx="10459048" cy="7195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en-US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 main advantages</a:t>
            </a:r>
            <a:endParaRPr lang="ru-RU" sz="3200" b="1" dirty="0">
              <a:solidFill>
                <a:srgbClr val="DD2233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3568" y="1582563"/>
            <a:ext cx="9875575" cy="4719003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A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convenient GUI, compatible with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the most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modern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browsers;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esktop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application for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trading;</a:t>
            </a:r>
            <a:endParaRPr lang="en-US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M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obile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app for Android and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IOs;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24/7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technical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support;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A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large number of trading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pairs;</a:t>
            </a:r>
            <a:endParaRPr lang="en-US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he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possibility of recovering lost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passwords;</a:t>
            </a:r>
            <a:endParaRPr lang="en-US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wo-factor </a:t>
            </a:r>
            <a:r>
              <a:rPr lang="en-US" sz="2200" dirty="0" err="1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authentification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;</a:t>
            </a:r>
            <a:endParaRPr lang="en-US" sz="2200" dirty="0" smtClean="0">
              <a:latin typeface="Circe" panose="020B0502020203020203" pitchFamily="34" charset="-5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W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ide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range of trading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indicators;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H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igh liquidity;</a:t>
            </a:r>
            <a:endParaRPr lang="en-US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O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wn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hardware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crypto-wallet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for cold storage of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cryptocurrencies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and tokens.</a:t>
            </a:r>
            <a:endParaRPr lang="ru-RU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4306"/>
            <a:ext cx="2360113" cy="4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6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73508" y="863063"/>
            <a:ext cx="9618617" cy="7195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</a:t>
            </a:r>
            <a:r>
              <a:rPr lang="ru-RU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en-US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and</a:t>
            </a:r>
            <a:r>
              <a:rPr lang="ru-RU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en-US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BITSHARES</a:t>
            </a:r>
            <a:endParaRPr lang="ru-RU" sz="3200" b="1" dirty="0">
              <a:solidFill>
                <a:srgbClr val="DD2233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3568" y="1582563"/>
            <a:ext cx="10772558" cy="4300992"/>
          </a:xfrm>
        </p:spPr>
        <p:txBody>
          <a:bodyPr>
            <a:normAutofit/>
          </a:bodyPr>
          <a:lstStyle/>
          <a:p>
            <a:pPr algn="l"/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operates on the </a:t>
            </a:r>
            <a:r>
              <a:rPr lang="en-US" sz="2200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BitShares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2.0 platform - a high-tech, decentralized </a:t>
            </a:r>
            <a:r>
              <a:rPr lang="en-US" sz="2200" dirty="0" err="1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blockchain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platform that allows you to create highly efficient financial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smart contracts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for all areas of economic activity that are used on the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Internet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. </a:t>
            </a:r>
            <a:endParaRPr lang="ru-RU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algn="l"/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The </a:t>
            </a:r>
            <a:r>
              <a:rPr lang="en-US" sz="2200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BitShares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2.0 platform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provides many undeniable advantages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:</a:t>
            </a:r>
            <a:endParaRPr lang="ru-RU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Decentralization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The performance up to 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100 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000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transactions per second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Crypto trading with the stable price 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(</a:t>
            </a:r>
            <a:r>
              <a:rPr lang="ru-RU" sz="2200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BitAssets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/</a:t>
            </a:r>
            <a:r>
              <a:rPr lang="ru-RU" sz="2200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SmartCoin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);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The ability to realize periodic and planned payments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;</a:t>
            </a:r>
            <a:endParaRPr lang="ru-RU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Refer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r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al remuneration program.</a:t>
            </a:r>
            <a:endParaRPr lang="ru-RU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4306"/>
            <a:ext cx="2360113" cy="4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40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21182" y="1450682"/>
            <a:ext cx="3251199" cy="250806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According to the statistics of </a:t>
            </a:r>
            <a:r>
              <a:rPr lang="en-US" sz="24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many observers</a:t>
            </a:r>
            <a:r>
              <a:rPr lang="en-US" sz="24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Bitshares</a:t>
            </a:r>
            <a:r>
              <a:rPr lang="en-US" sz="24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is </a:t>
            </a:r>
            <a:r>
              <a:rPr lang="en-US" sz="24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the </a:t>
            </a:r>
            <a:r>
              <a:rPr lang="en-US" sz="24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most decentralized </a:t>
            </a:r>
            <a:r>
              <a:rPr lang="en-US" sz="24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system</a:t>
            </a:r>
            <a:r>
              <a:rPr lang="ru-RU" sz="24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.</a:t>
            </a:r>
            <a:endParaRPr lang="ru-RU" sz="24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4306"/>
            <a:ext cx="2360113" cy="46875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97" y="1403447"/>
            <a:ext cx="1927579" cy="192757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070" y="1403448"/>
            <a:ext cx="1927579" cy="1927579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H="1">
            <a:off x="8360230" y="2416629"/>
            <a:ext cx="1045027" cy="130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923" y="4366580"/>
            <a:ext cx="1927579" cy="192757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96" y="4366581"/>
            <a:ext cx="1927579" cy="192757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069" y="4366581"/>
            <a:ext cx="1927579" cy="19275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4074" y="1403447"/>
            <a:ext cx="35834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Geometr415 Blk BT" panose="020B0802020204020303" pitchFamily="34" charset="0"/>
              </a:rPr>
              <a:t>SO WHICH</a:t>
            </a:r>
          </a:p>
          <a:p>
            <a:pPr algn="r"/>
            <a:r>
              <a:rPr lang="en-US" sz="3200" dirty="0" smtClean="0">
                <a:solidFill>
                  <a:schemeClr val="bg1"/>
                </a:solidFill>
                <a:latin typeface="Geometr415 Blk BT" panose="020B0802020204020303" pitchFamily="34" charset="0"/>
              </a:rPr>
              <a:t>VALIDATORS</a:t>
            </a:r>
          </a:p>
          <a:p>
            <a:pPr algn="r"/>
            <a:r>
              <a:rPr lang="en-US" sz="3200" dirty="0" smtClean="0">
                <a:solidFill>
                  <a:schemeClr val="bg1"/>
                </a:solidFill>
                <a:latin typeface="Geometr415 Blk BT" panose="020B0802020204020303" pitchFamily="34" charset="0"/>
              </a:rPr>
              <a:t>ARE MORE</a:t>
            </a:r>
          </a:p>
          <a:p>
            <a:pPr algn="r"/>
            <a:r>
              <a:rPr lang="en-US" sz="3200" dirty="0" smtClean="0">
                <a:solidFill>
                  <a:schemeClr val="bg1"/>
                </a:solidFill>
                <a:latin typeface="Geometr415 Blk BT" panose="020B0802020204020303" pitchFamily="34" charset="0"/>
              </a:rPr>
              <a:t>DECENTRALIZED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7310" y="603250"/>
            <a:ext cx="226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DD2233"/>
                </a:solidFill>
                <a:latin typeface="Geometr415 Blk BT" panose="020B0802020204020303" pitchFamily="34" charset="0"/>
              </a:rPr>
              <a:t>WAVES (LPOS)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Active Witnesses (17, 73 Standby) 2017-10-11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54383" y="603250"/>
            <a:ext cx="226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DD2233"/>
                </a:solidFill>
                <a:latin typeface="Geometr415 Blk BT" panose="020B0802020204020303" pitchFamily="34" charset="0"/>
              </a:rPr>
              <a:t>BITSHARES (DPOS)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Active Witnesses (17, 73 Standby) 2017-10-11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40237" y="3562122"/>
            <a:ext cx="226695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DD2233"/>
                </a:solidFill>
                <a:latin typeface="Geometr415 Blk BT" panose="020B0802020204020303" pitchFamily="34" charset="0"/>
              </a:rPr>
              <a:t>BITCOIN (POW)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Mining Pools 2017-10-11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97310" y="3592974"/>
            <a:ext cx="226695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DD2233"/>
                </a:solidFill>
                <a:latin typeface="Geometr415 Blk BT" panose="020B0802020204020303" pitchFamily="34" charset="0"/>
              </a:rPr>
              <a:t>ETHEREUM (POW)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Mining Pools 2017-10-11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49446" y="3591585"/>
            <a:ext cx="226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DD2233"/>
                </a:solidFill>
                <a:latin typeface="Geometr415 Blk BT" panose="020B0802020204020303" pitchFamily="34" charset="0"/>
              </a:rPr>
              <a:t>STEEM (DPOS)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Active Witnesses (20, 68 Standby) 2017-10-11</a:t>
            </a:r>
          </a:p>
        </p:txBody>
      </p:sp>
    </p:spTree>
    <p:extLst>
      <p:ext uri="{BB962C8B-B14F-4D97-AF65-F5344CB8AC3E}">
        <p14:creationId xmlns:p14="http://schemas.microsoft.com/office/powerpoint/2010/main" val="933433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3508" y="903812"/>
            <a:ext cx="10670232" cy="82762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 PRE-ICO and</a:t>
            </a:r>
            <a:r>
              <a:rPr lang="ru-RU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</a:t>
            </a:r>
            <a:r>
              <a:rPr lang="en-US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ICO</a:t>
            </a:r>
            <a:endParaRPr lang="ru-RU" sz="3200" b="1" dirty="0">
              <a:solidFill>
                <a:srgbClr val="DD2233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16446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The planned amount of investment for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presale is about $ 3,000 000.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The collected funds will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be spend to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refine the prototype system and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MVP launch;</a:t>
            </a:r>
            <a:endParaRPr lang="en-US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Token’s base price is connected to the USD and set on the level of 0.10$;</a:t>
            </a:r>
            <a:endParaRPr lang="en-US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Funds will be collected through the ETH smart contracts as well as through the 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ETC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, </a:t>
            </a:r>
            <a:r>
              <a:rPr lang="ru-RU" sz="2200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BitShares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, </a:t>
            </a:r>
            <a:r>
              <a:rPr lang="ru-RU" sz="2200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Bitcoin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, 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DASH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;</a:t>
            </a:r>
            <a:endParaRPr lang="en-US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Tokens will be automatically placed on the decentralized exchanges 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Openledger.io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, </a:t>
            </a:r>
            <a:r>
              <a:rPr lang="ru-RU" sz="2200" dirty="0" err="1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RuDEX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,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as well on a partners exchanges in South-East Asia</a:t>
            </a:r>
            <a:r>
              <a:rPr lang="ru-RU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. </a:t>
            </a:r>
            <a:endParaRPr lang="ru-RU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ru-RU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4306"/>
            <a:ext cx="2360113" cy="4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66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3508" y="893043"/>
            <a:ext cx="10670232" cy="82762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 Monetization</a:t>
            </a:r>
            <a:endParaRPr lang="ru-RU" sz="3200" b="1" dirty="0">
              <a:solidFill>
                <a:srgbClr val="DD2233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964946"/>
          </a:xfrm>
        </p:spPr>
        <p:txBody>
          <a:bodyPr>
            <a:no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The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platform will calculate and transfer to the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escrow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account a floating commission of 0.2% -0.5%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from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sales of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cryptocurrencies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, tokens and other digital assets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; </a:t>
            </a:r>
          </a:p>
          <a:p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The platform will provide an opportunity to buy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cryptocurrencies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,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cryptocurrency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pairs and tokens with a shoulder (margin lending). The leverage will be calculated by the algorithm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considering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on the reputation, account status and customer history and will be executed through the EOS smart contract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; </a:t>
            </a:r>
          </a:p>
          <a:p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The platform will earn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profit by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selling the technology of data exchange with other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cryptocurrency exchanges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through API technology and developer services (SDK) for additional tools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which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extend the functionality of trading</a:t>
            </a:r>
            <a:r>
              <a:rPr lang="ru-RU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; </a:t>
            </a:r>
          </a:p>
          <a:p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Integration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of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the possibility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to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carrying out transactional models and obtaining standard deductions from such operations will also bring revenue to the platform that will be credited to the 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holders’ </a:t>
            </a:r>
            <a:r>
              <a:rPr lang="en-US" sz="22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(investors)</a:t>
            </a:r>
            <a:r>
              <a:rPr lang="en-US" sz="22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 tokens.</a:t>
            </a:r>
            <a:endParaRPr lang="ru-RU" sz="22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4306"/>
            <a:ext cx="2360113" cy="4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4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3508" y="893044"/>
            <a:ext cx="10670232" cy="82762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 </a:t>
            </a:r>
            <a:r>
              <a:rPr lang="en-US" sz="3200" b="1" dirty="0" smtClean="0">
                <a:solidFill>
                  <a:srgbClr val="DD2233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development</a:t>
            </a:r>
            <a:endParaRPr lang="ru-RU" sz="3200" b="1" dirty="0">
              <a:solidFill>
                <a:srgbClr val="DD2233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ru-RU" sz="29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r>
              <a:rPr lang="en-US" sz="29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October </a:t>
            </a:r>
            <a:r>
              <a:rPr lang="en-US" sz="29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23rd, </a:t>
            </a:r>
            <a:r>
              <a:rPr lang="en-US" sz="29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2017 - launch of the </a:t>
            </a:r>
            <a:r>
              <a:rPr lang="en-US" sz="29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presale (</a:t>
            </a:r>
            <a:r>
              <a:rPr lang="en-US" sz="29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  <a:hlinkClick r:id="rId2"/>
              </a:rPr>
              <a:t>https://predico.deex.exchange</a:t>
            </a:r>
            <a:r>
              <a:rPr lang="en-US" sz="29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);</a:t>
            </a:r>
            <a:endParaRPr lang="en-US" sz="29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r>
              <a:rPr lang="en-US" sz="29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November </a:t>
            </a:r>
            <a:r>
              <a:rPr lang="en-US" sz="29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2017 </a:t>
            </a:r>
            <a:r>
              <a:rPr lang="en-US" sz="29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– MVP launching and </a:t>
            </a:r>
            <a:r>
              <a:rPr lang="en-US" sz="29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testing DEEX on the </a:t>
            </a:r>
            <a:r>
              <a:rPr lang="en-US" sz="2900" dirty="0" err="1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BitShares</a:t>
            </a:r>
            <a:r>
              <a:rPr lang="en-US" sz="29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-</a:t>
            </a:r>
            <a:r>
              <a:rPr lang="en-US" sz="29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based engine;</a:t>
            </a:r>
            <a:endParaRPr lang="en-US" sz="29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r>
              <a:rPr lang="en-US" sz="29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February </a:t>
            </a:r>
            <a:r>
              <a:rPr lang="en-US" sz="29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2018 - customization of the basic engine, the introduction of the possibility of password recovery and two-factor </a:t>
            </a:r>
            <a:r>
              <a:rPr lang="en-US" sz="29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authentication;</a:t>
            </a:r>
            <a:endParaRPr lang="en-US" sz="29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r>
              <a:rPr lang="en-US" sz="29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December </a:t>
            </a:r>
            <a:r>
              <a:rPr lang="en-US" sz="29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2017 - launch of the large-scale ICO of the main ecosystem token </a:t>
            </a:r>
            <a:r>
              <a:rPr lang="en-US" sz="29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DEEX.CORE;</a:t>
            </a:r>
            <a:endParaRPr lang="en-US" sz="29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r>
              <a:rPr lang="en-US" sz="29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January </a:t>
            </a:r>
            <a:r>
              <a:rPr lang="en-US" sz="29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2018 - launch of the mobile exchange </a:t>
            </a:r>
            <a:r>
              <a:rPr lang="en-US" sz="29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application;</a:t>
            </a:r>
            <a:endParaRPr lang="en-US" sz="29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r>
              <a:rPr lang="en-US" sz="29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February </a:t>
            </a:r>
            <a:r>
              <a:rPr lang="en-US" sz="29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2018 - launch of branded ATMs </a:t>
            </a:r>
            <a:r>
              <a:rPr lang="en-US" sz="29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in Spain</a:t>
            </a:r>
            <a:r>
              <a:rPr lang="en-US" sz="29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, Turkey, Germany, Russia, Kazakhstan, Italy, </a:t>
            </a:r>
            <a:r>
              <a:rPr lang="en-US" sz="29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Malta;</a:t>
            </a:r>
            <a:endParaRPr lang="en-US" sz="29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r>
              <a:rPr lang="en-US" sz="29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December </a:t>
            </a:r>
            <a:r>
              <a:rPr lang="en-US" sz="29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2018 - </a:t>
            </a:r>
            <a:r>
              <a:rPr lang="en-US" sz="29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transfer the </a:t>
            </a:r>
            <a:r>
              <a:rPr lang="en-US" sz="2900" dirty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engine of the ecosystem into </a:t>
            </a:r>
            <a:r>
              <a:rPr lang="en-US" sz="29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its own Graphene-based </a:t>
            </a:r>
            <a:r>
              <a:rPr lang="en-US" sz="2900" dirty="0" err="1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blockchain</a:t>
            </a:r>
            <a:r>
              <a:rPr lang="en-US" sz="2900" dirty="0" smtClean="0">
                <a:solidFill>
                  <a:schemeClr val="bg1"/>
                </a:solidFill>
                <a:latin typeface="Circe" panose="020B0502020203020203" pitchFamily="34" charset="-52"/>
                <a:cs typeface="Arial" panose="020B0604020202020204" pitchFamily="34" charset="0"/>
              </a:rPr>
              <a:t>.</a:t>
            </a:r>
            <a:endParaRPr lang="en-US" sz="2900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  <a:latin typeface="Circe" panose="020B0502020203020203" pitchFamily="34" charset="-52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4306"/>
            <a:ext cx="2360113" cy="4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9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769</Words>
  <Application>Microsoft Office PowerPoint</Application>
  <PresentationFormat>Широкоэкранный</PresentationFormat>
  <Paragraphs>70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Circe</vt:lpstr>
      <vt:lpstr>Geometr415 Blk BT</vt:lpstr>
      <vt:lpstr>Тема Office</vt:lpstr>
      <vt:lpstr>Презентация PowerPoint</vt:lpstr>
      <vt:lpstr>About DEEX</vt:lpstr>
      <vt:lpstr>DEEX tokens</vt:lpstr>
      <vt:lpstr> DEEX main advantages</vt:lpstr>
      <vt:lpstr>DEEX and BITSHARES</vt:lpstr>
      <vt:lpstr>According to the statistics of many observers, Bitshares is the most decentralized system.</vt:lpstr>
      <vt:lpstr>DEEX PRE-ICO and ICO</vt:lpstr>
      <vt:lpstr>DEEX Monetization</vt:lpstr>
      <vt:lpstr>DEEX development</vt:lpstr>
      <vt:lpstr>Презентация PowerPoint</vt:lpstr>
      <vt:lpstr>Презентация PowerPoint</vt:lpstr>
      <vt:lpstr>Презентация PowerPoint</vt:lpstr>
      <vt:lpstr>Презентация PowerPoint</vt:lpstr>
      <vt:lpstr>DEEX ecosystem’s partners projects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DEEX</dc:title>
  <dc:creator>Владислав</dc:creator>
  <cp:lastModifiedBy>Miceain</cp:lastModifiedBy>
  <cp:revision>53</cp:revision>
  <dcterms:created xsi:type="dcterms:W3CDTF">2017-10-12T13:39:33Z</dcterms:created>
  <dcterms:modified xsi:type="dcterms:W3CDTF">2017-11-03T15:55:27Z</dcterms:modified>
</cp:coreProperties>
</file>